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6" r:id="rId6"/>
    <p:sldId id="268" r:id="rId7"/>
    <p:sldId id="275" r:id="rId8"/>
    <p:sldId id="270" r:id="rId9"/>
    <p:sldId id="273" r:id="rId10"/>
    <p:sldId id="277" r:id="rId11"/>
    <p:sldId id="279" r:id="rId12"/>
    <p:sldId id="281" r:id="rId13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86" autoAdjust="0"/>
    <p:restoredTop sz="94660"/>
  </p:normalViewPr>
  <p:slideViewPr>
    <p:cSldViewPr>
      <p:cViewPr varScale="1">
        <p:scale>
          <a:sx n="110" d="100"/>
          <a:sy n="110" d="100"/>
        </p:scale>
        <p:origin x="-16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0A5C-10F0-4EF5-9B0C-6FB3595E70C3}" type="datetimeFigureOut">
              <a:rPr lang="pt-PT" smtClean="0"/>
              <a:t>16-02-2016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C2B6-6909-4CDB-8849-42D80EA679D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0A5C-10F0-4EF5-9B0C-6FB3595E70C3}" type="datetimeFigureOut">
              <a:rPr lang="pt-PT" smtClean="0"/>
              <a:t>16-02-2016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C2B6-6909-4CDB-8849-42D80EA679D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0A5C-10F0-4EF5-9B0C-6FB3595E70C3}" type="datetimeFigureOut">
              <a:rPr lang="pt-PT" smtClean="0"/>
              <a:t>16-02-2016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C2B6-6909-4CDB-8849-42D80EA679D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5112271" y="128430"/>
            <a:ext cx="3889951" cy="231456"/>
          </a:xfrm>
          <a:prstGeom prst="rect">
            <a:avLst/>
          </a:prstGeom>
          <a:noFill/>
        </p:spPr>
        <p:txBody>
          <a:bodyPr wrap="square" lIns="76819" tIns="38409" rIns="76819" bIns="38409" rtlCol="0">
            <a:spAutoFit/>
          </a:bodyPr>
          <a:lstStyle/>
          <a:p>
            <a:pPr algn="r"/>
            <a:r>
              <a:rPr lang="pt-PT" sz="1000" cap="all" baseline="0" dirty="0" smtClean="0"/>
              <a:t>Fontes de informação</a:t>
            </a:r>
            <a:endParaRPr lang="pt-PT" sz="1000" cap="all" baseline="0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54027" y="6740601"/>
            <a:ext cx="303859" cy="2"/>
          </a:xfrm>
          <a:prstGeom prst="line">
            <a:avLst/>
          </a:prstGeom>
          <a:ln w="15875">
            <a:solidFill>
              <a:srgbClr val="A72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4027" y="6452636"/>
            <a:ext cx="303859" cy="446900"/>
          </a:xfrm>
          <a:prstGeom prst="rect">
            <a:avLst/>
          </a:prstGeom>
          <a:noFill/>
        </p:spPr>
        <p:txBody>
          <a:bodyPr wrap="square" lIns="76819" tIns="38409" rIns="76819" bIns="38409" rtlCol="0">
            <a:spAutoFit/>
          </a:bodyPr>
          <a:lstStyle/>
          <a:p>
            <a:pPr algn="ctr"/>
            <a:fld id="{080B1334-9D57-45D5-BE70-8853BAD1A119}" type="slidenum">
              <a:rPr lang="pt-PT" sz="1200" smtClean="0">
                <a:solidFill>
                  <a:srgbClr val="A72327"/>
                </a:solidFill>
              </a:rPr>
              <a:pPr algn="ctr"/>
              <a:t>‹nº›</a:t>
            </a:fld>
            <a:endParaRPr lang="pt-PT" sz="1200" dirty="0">
              <a:solidFill>
                <a:srgbClr val="A72327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59291" y="6740599"/>
            <a:ext cx="303859" cy="2"/>
          </a:xfrm>
          <a:prstGeom prst="line">
            <a:avLst/>
          </a:prstGeom>
          <a:ln w="15875">
            <a:solidFill>
              <a:srgbClr val="A72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7640024" y="405364"/>
            <a:ext cx="1350527" cy="0"/>
          </a:xfrm>
          <a:prstGeom prst="line">
            <a:avLst/>
          </a:prstGeom>
          <a:ln>
            <a:solidFill>
              <a:srgbClr val="A723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8976991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0A5C-10F0-4EF5-9B0C-6FB3595E70C3}" type="datetimeFigureOut">
              <a:rPr lang="pt-PT" smtClean="0"/>
              <a:t>16-02-2016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C2B6-6909-4CDB-8849-42D80EA679D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0A5C-10F0-4EF5-9B0C-6FB3595E70C3}" type="datetimeFigureOut">
              <a:rPr lang="pt-PT" smtClean="0"/>
              <a:t>16-02-2016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C2B6-6909-4CDB-8849-42D80EA679D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0A5C-10F0-4EF5-9B0C-6FB3595E70C3}" type="datetimeFigureOut">
              <a:rPr lang="pt-PT" smtClean="0"/>
              <a:t>16-02-2016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C2B6-6909-4CDB-8849-42D80EA679D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0A5C-10F0-4EF5-9B0C-6FB3595E70C3}" type="datetimeFigureOut">
              <a:rPr lang="pt-PT" smtClean="0"/>
              <a:t>16-02-2016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C2B6-6909-4CDB-8849-42D80EA679D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0A5C-10F0-4EF5-9B0C-6FB3595E70C3}" type="datetimeFigureOut">
              <a:rPr lang="pt-PT" smtClean="0"/>
              <a:t>16-02-2016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C2B6-6909-4CDB-8849-42D80EA679D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0A5C-10F0-4EF5-9B0C-6FB3595E70C3}" type="datetimeFigureOut">
              <a:rPr lang="pt-PT" smtClean="0"/>
              <a:t>16-02-2016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C2B6-6909-4CDB-8849-42D80EA679D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0A5C-10F0-4EF5-9B0C-6FB3595E70C3}" type="datetimeFigureOut">
              <a:rPr lang="pt-PT" smtClean="0"/>
              <a:t>16-02-2016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C2B6-6909-4CDB-8849-42D80EA679D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00A5C-10F0-4EF5-9B0C-6FB3595E70C3}" type="datetimeFigureOut">
              <a:rPr lang="pt-PT" smtClean="0"/>
              <a:t>16-02-2016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C5C2B6-6909-4CDB-8849-42D80EA679D0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00A5C-10F0-4EF5-9B0C-6FB3595E70C3}" type="datetimeFigureOut">
              <a:rPr lang="pt-PT" smtClean="0"/>
              <a:t>16-02-2016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5C2B6-6909-4CDB-8849-42D80EA679D0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/>
          <p:nvPr/>
        </p:nvSpPr>
        <p:spPr>
          <a:xfrm>
            <a:off x="141778" y="45408"/>
            <a:ext cx="5780900" cy="339178"/>
          </a:xfrm>
          <a:prstGeom prst="rect">
            <a:avLst/>
          </a:prstGeom>
          <a:noFill/>
        </p:spPr>
        <p:txBody>
          <a:bodyPr wrap="square" lIns="76819" tIns="38409" rIns="76819" bIns="38409" rtlCol="0">
            <a:spAutoFit/>
          </a:bodyPr>
          <a:lstStyle/>
          <a:p>
            <a:r>
              <a:rPr lang="pt-PT" sz="1700" b="1" cap="all" dirty="0" err="1"/>
              <a:t>InE</a:t>
            </a:r>
            <a:r>
              <a:rPr lang="pt-PT" sz="1700" b="1" cap="all" dirty="0"/>
              <a:t> </a:t>
            </a:r>
            <a:r>
              <a:rPr lang="pt-PT" sz="1700" b="1" dirty="0"/>
              <a:t>(</a:t>
            </a:r>
            <a:r>
              <a:rPr lang="pt-PT" sz="1700" b="1" dirty="0" err="1"/>
              <a:t>www.ine.pt</a:t>
            </a:r>
            <a:r>
              <a:rPr lang="pt-PT" sz="1700" b="1" dirty="0"/>
              <a:t>)</a:t>
            </a:r>
            <a:endParaRPr lang="pt-PT" sz="1300" dirty="0"/>
          </a:p>
        </p:txBody>
      </p:sp>
      <p:cxnSp>
        <p:nvCxnSpPr>
          <p:cNvPr id="3" name="Straight Connector 8"/>
          <p:cNvCxnSpPr/>
          <p:nvPr/>
        </p:nvCxnSpPr>
        <p:spPr>
          <a:xfrm>
            <a:off x="141837" y="405364"/>
            <a:ext cx="145857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103" y="549347"/>
            <a:ext cx="7525308" cy="569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eft Arrow 4"/>
          <p:cNvSpPr/>
          <p:nvPr/>
        </p:nvSpPr>
        <p:spPr>
          <a:xfrm>
            <a:off x="2177867" y="2250293"/>
            <a:ext cx="594298" cy="215974"/>
          </a:xfrm>
          <a:prstGeom prst="leftArrow">
            <a:avLst/>
          </a:prstGeom>
          <a:solidFill>
            <a:srgbClr val="A7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19" tIns="38409" rIns="76819" bIns="38409" rtlCol="0" anchor="ctr"/>
          <a:lstStyle/>
          <a:p>
            <a:pPr algn="ctr"/>
            <a:endParaRPr lang="pt-PT" dirty="0" smtClean="0"/>
          </a:p>
        </p:txBody>
      </p:sp>
      <p:sp>
        <p:nvSpPr>
          <p:cNvPr id="6" name="Oval 5"/>
          <p:cNvSpPr/>
          <p:nvPr/>
        </p:nvSpPr>
        <p:spPr>
          <a:xfrm>
            <a:off x="1304964" y="2254566"/>
            <a:ext cx="864434" cy="215974"/>
          </a:xfrm>
          <a:prstGeom prst="ellipse">
            <a:avLst/>
          </a:prstGeom>
          <a:noFill/>
          <a:ln>
            <a:solidFill>
              <a:srgbClr val="A72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19" tIns="38409" rIns="76819" bIns="38409" rtlCol="0" anchor="ctr"/>
          <a:lstStyle/>
          <a:p>
            <a:pPr algn="ctr"/>
            <a:endParaRPr lang="pt-PT" dirty="0" smtClean="0"/>
          </a:p>
        </p:txBody>
      </p:sp>
      <p:sp>
        <p:nvSpPr>
          <p:cNvPr id="10" name="Left Arrow 9"/>
          <p:cNvSpPr/>
          <p:nvPr/>
        </p:nvSpPr>
        <p:spPr>
          <a:xfrm>
            <a:off x="2149251" y="2814937"/>
            <a:ext cx="594298" cy="215974"/>
          </a:xfrm>
          <a:prstGeom prst="leftArrow">
            <a:avLst/>
          </a:prstGeom>
          <a:solidFill>
            <a:srgbClr val="A7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19" tIns="38409" rIns="76819" bIns="38409" rtlCol="0" anchor="ctr"/>
          <a:lstStyle/>
          <a:p>
            <a:pPr algn="ctr"/>
            <a:endParaRPr lang="pt-PT" dirty="0" smtClean="0"/>
          </a:p>
        </p:txBody>
      </p:sp>
      <p:sp>
        <p:nvSpPr>
          <p:cNvPr id="11" name="Oval 10"/>
          <p:cNvSpPr/>
          <p:nvPr/>
        </p:nvSpPr>
        <p:spPr>
          <a:xfrm>
            <a:off x="1276347" y="2819210"/>
            <a:ext cx="864434" cy="215974"/>
          </a:xfrm>
          <a:prstGeom prst="ellipse">
            <a:avLst/>
          </a:prstGeom>
          <a:noFill/>
          <a:ln>
            <a:solidFill>
              <a:srgbClr val="A72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19" tIns="38409" rIns="76819" bIns="38409" rtlCol="0" anchor="ctr"/>
          <a:lstStyle/>
          <a:p>
            <a:pPr algn="ctr"/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xmlns="" val="398962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6502" b="2127"/>
          <a:stretch>
            <a:fillRect/>
          </a:stretch>
        </p:blipFill>
        <p:spPr bwMode="auto">
          <a:xfrm>
            <a:off x="937389" y="549347"/>
            <a:ext cx="7268033" cy="604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7"/>
          <p:cNvSpPr txBox="1"/>
          <p:nvPr/>
        </p:nvSpPr>
        <p:spPr>
          <a:xfrm>
            <a:off x="141778" y="45408"/>
            <a:ext cx="5780900" cy="339178"/>
          </a:xfrm>
          <a:prstGeom prst="rect">
            <a:avLst/>
          </a:prstGeom>
          <a:noFill/>
        </p:spPr>
        <p:txBody>
          <a:bodyPr wrap="square" lIns="76819" tIns="38409" rIns="76819" bIns="38409" rtlCol="0">
            <a:spAutoFit/>
          </a:bodyPr>
          <a:lstStyle/>
          <a:p>
            <a:r>
              <a:rPr lang="pt-PT" sz="1700" b="1" cap="all" dirty="0"/>
              <a:t>Eurostat </a:t>
            </a:r>
            <a:r>
              <a:rPr lang="pt-PT" sz="1700" b="1" dirty="0"/>
              <a:t>(</a:t>
            </a:r>
            <a:r>
              <a:rPr lang="pt-PT" sz="1700" b="1" dirty="0" err="1"/>
              <a:t>epp.eurostat.ec.europa.eu</a:t>
            </a:r>
            <a:r>
              <a:rPr lang="pt-PT" sz="1700" b="1" dirty="0"/>
              <a:t>)</a:t>
            </a:r>
            <a:endParaRPr lang="pt-PT" sz="1300" dirty="0"/>
          </a:p>
        </p:txBody>
      </p:sp>
      <p:cxnSp>
        <p:nvCxnSpPr>
          <p:cNvPr id="3" name="Straight Connector 8"/>
          <p:cNvCxnSpPr/>
          <p:nvPr/>
        </p:nvCxnSpPr>
        <p:spPr>
          <a:xfrm>
            <a:off x="141838" y="405364"/>
            <a:ext cx="348436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491458" y="1485234"/>
            <a:ext cx="1458732" cy="215974"/>
          </a:xfrm>
          <a:prstGeom prst="ellipse">
            <a:avLst/>
          </a:prstGeom>
          <a:noFill/>
          <a:ln>
            <a:solidFill>
              <a:srgbClr val="A72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19" tIns="38409" rIns="76819" bIns="38409" rtlCol="0" anchor="ctr"/>
          <a:lstStyle/>
          <a:p>
            <a:pPr algn="ctr"/>
            <a:endParaRPr lang="pt-PT" dirty="0" smtClean="0"/>
          </a:p>
        </p:txBody>
      </p:sp>
      <p:sp>
        <p:nvSpPr>
          <p:cNvPr id="7" name="Oval 6"/>
          <p:cNvSpPr/>
          <p:nvPr/>
        </p:nvSpPr>
        <p:spPr>
          <a:xfrm>
            <a:off x="3437431" y="5134219"/>
            <a:ext cx="1134569" cy="215974"/>
          </a:xfrm>
          <a:prstGeom prst="ellipse">
            <a:avLst/>
          </a:prstGeom>
          <a:noFill/>
          <a:ln>
            <a:solidFill>
              <a:srgbClr val="A72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19" tIns="38409" rIns="76819" bIns="38409" rtlCol="0" anchor="ctr"/>
          <a:lstStyle/>
          <a:p>
            <a:pPr algn="ctr"/>
            <a:endParaRPr lang="pt-PT" dirty="0" smtClean="0"/>
          </a:p>
        </p:txBody>
      </p:sp>
    </p:spTree>
    <p:extLst>
      <p:ext uri="{BB962C8B-B14F-4D97-AF65-F5344CB8AC3E}">
        <p14:creationId xmlns="" xmlns:p14="http://schemas.microsoft.com/office/powerpoint/2010/main" val="294060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6347" y="1341252"/>
            <a:ext cx="6653430" cy="411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7"/>
          <p:cNvSpPr txBox="1"/>
          <p:nvPr/>
        </p:nvSpPr>
        <p:spPr>
          <a:xfrm>
            <a:off x="141777" y="45408"/>
            <a:ext cx="6213117" cy="339178"/>
          </a:xfrm>
          <a:prstGeom prst="rect">
            <a:avLst/>
          </a:prstGeom>
          <a:noFill/>
        </p:spPr>
        <p:txBody>
          <a:bodyPr wrap="square" lIns="76819" tIns="38409" rIns="76819" bIns="38409" rtlCol="0">
            <a:spAutoFit/>
          </a:bodyPr>
          <a:lstStyle/>
          <a:p>
            <a:r>
              <a:rPr lang="pt-PT" sz="1700" b="1" cap="all" dirty="0"/>
              <a:t>UNCTAD </a:t>
            </a:r>
            <a:r>
              <a:rPr lang="pt-PT" sz="1700" b="1" dirty="0"/>
              <a:t>(</a:t>
            </a:r>
            <a:r>
              <a:rPr lang="pt-PT" sz="1700" b="1" dirty="0" err="1"/>
              <a:t>unctadstat.unctad.org</a:t>
            </a:r>
            <a:r>
              <a:rPr lang="pt-PT" sz="1700" b="1" dirty="0"/>
              <a:t>)</a:t>
            </a:r>
            <a:endParaRPr lang="pt-PT" sz="1300" dirty="0"/>
          </a:p>
        </p:txBody>
      </p:sp>
      <p:cxnSp>
        <p:nvCxnSpPr>
          <p:cNvPr id="3" name="Straight Connector 8"/>
          <p:cNvCxnSpPr/>
          <p:nvPr/>
        </p:nvCxnSpPr>
        <p:spPr>
          <a:xfrm>
            <a:off x="141838" y="405364"/>
            <a:ext cx="270105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3491458" y="3478419"/>
            <a:ext cx="972488" cy="215974"/>
          </a:xfrm>
          <a:prstGeom prst="ellipse">
            <a:avLst/>
          </a:prstGeom>
          <a:noFill/>
          <a:ln>
            <a:solidFill>
              <a:srgbClr val="A72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19" tIns="38409" rIns="76819" bIns="38409" rtlCol="0" anchor="ctr"/>
          <a:lstStyle/>
          <a:p>
            <a:pPr algn="ctr"/>
            <a:endParaRPr lang="pt-PT" dirty="0" smtClean="0"/>
          </a:p>
        </p:txBody>
      </p:sp>
    </p:spTree>
    <p:extLst>
      <p:ext uri="{BB962C8B-B14F-4D97-AF65-F5344CB8AC3E}">
        <p14:creationId xmlns="" xmlns:p14="http://schemas.microsoft.com/office/powerpoint/2010/main" val="368939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4484" y="661835"/>
            <a:ext cx="7453843" cy="553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7"/>
          <p:cNvSpPr txBox="1"/>
          <p:nvPr/>
        </p:nvSpPr>
        <p:spPr>
          <a:xfrm>
            <a:off x="141778" y="45408"/>
            <a:ext cx="5780900" cy="339178"/>
          </a:xfrm>
          <a:prstGeom prst="rect">
            <a:avLst/>
          </a:prstGeom>
          <a:noFill/>
        </p:spPr>
        <p:txBody>
          <a:bodyPr wrap="square" lIns="76819" tIns="38409" rIns="76819" bIns="38409" rtlCol="0">
            <a:spAutoFit/>
          </a:bodyPr>
          <a:lstStyle/>
          <a:p>
            <a:r>
              <a:rPr lang="pt-PT" sz="1700" b="1" cap="all" dirty="0"/>
              <a:t>INTRACEN </a:t>
            </a:r>
            <a:r>
              <a:rPr lang="pt-PT" sz="1700" b="1" dirty="0"/>
              <a:t>(</a:t>
            </a:r>
            <a:r>
              <a:rPr lang="pt-PT" sz="1700" b="1" dirty="0" err="1"/>
              <a:t>www.intracen.org</a:t>
            </a:r>
            <a:r>
              <a:rPr lang="pt-PT" sz="1700" b="1" dirty="0"/>
              <a:t>)</a:t>
            </a:r>
            <a:endParaRPr lang="pt-PT" sz="1300" dirty="0"/>
          </a:p>
        </p:txBody>
      </p:sp>
      <p:cxnSp>
        <p:nvCxnSpPr>
          <p:cNvPr id="3" name="Straight Connector 8"/>
          <p:cNvCxnSpPr/>
          <p:nvPr/>
        </p:nvCxnSpPr>
        <p:spPr>
          <a:xfrm>
            <a:off x="141837" y="405364"/>
            <a:ext cx="2538992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437538" y="2239006"/>
            <a:ext cx="1458732" cy="359957"/>
          </a:xfrm>
          <a:prstGeom prst="ellipse">
            <a:avLst/>
          </a:prstGeom>
          <a:noFill/>
          <a:ln>
            <a:solidFill>
              <a:srgbClr val="A72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19" tIns="38409" rIns="76819" bIns="38409" rtlCol="0" anchor="ctr"/>
          <a:lstStyle/>
          <a:p>
            <a:pPr algn="ctr"/>
            <a:endParaRPr lang="pt-PT" dirty="0" smtClean="0"/>
          </a:p>
        </p:txBody>
      </p:sp>
    </p:spTree>
    <p:extLst>
      <p:ext uri="{BB962C8B-B14F-4D97-AF65-F5344CB8AC3E}">
        <p14:creationId xmlns="" xmlns:p14="http://schemas.microsoft.com/office/powerpoint/2010/main" val="209036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0956" y="477356"/>
            <a:ext cx="7210860" cy="610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7"/>
          <p:cNvSpPr txBox="1"/>
          <p:nvPr/>
        </p:nvSpPr>
        <p:spPr>
          <a:xfrm>
            <a:off x="141778" y="45408"/>
            <a:ext cx="5780900" cy="339178"/>
          </a:xfrm>
          <a:prstGeom prst="rect">
            <a:avLst/>
          </a:prstGeom>
          <a:noFill/>
        </p:spPr>
        <p:txBody>
          <a:bodyPr wrap="square" lIns="76819" tIns="38409" rIns="76819" bIns="38409" rtlCol="0">
            <a:spAutoFit/>
          </a:bodyPr>
          <a:lstStyle/>
          <a:p>
            <a:r>
              <a:rPr lang="pt-PT" sz="1700" b="1" cap="all" dirty="0" err="1"/>
              <a:t>InE</a:t>
            </a:r>
            <a:r>
              <a:rPr lang="pt-PT" sz="1700" b="1" cap="all" dirty="0"/>
              <a:t> </a:t>
            </a:r>
            <a:r>
              <a:rPr lang="pt-PT" sz="1700" b="1" dirty="0"/>
              <a:t>(</a:t>
            </a:r>
            <a:r>
              <a:rPr lang="pt-PT" sz="1700" b="1" dirty="0" err="1"/>
              <a:t>www.ine.pt</a:t>
            </a:r>
            <a:r>
              <a:rPr lang="pt-PT" sz="1700" b="1" dirty="0"/>
              <a:t>)</a:t>
            </a:r>
            <a:endParaRPr lang="pt-PT" sz="1300" dirty="0"/>
          </a:p>
        </p:txBody>
      </p:sp>
      <p:cxnSp>
        <p:nvCxnSpPr>
          <p:cNvPr id="3" name="Straight Connector 8"/>
          <p:cNvCxnSpPr/>
          <p:nvPr/>
        </p:nvCxnSpPr>
        <p:spPr>
          <a:xfrm>
            <a:off x="141837" y="405364"/>
            <a:ext cx="145857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304964" y="1773199"/>
            <a:ext cx="864434" cy="215974"/>
          </a:xfrm>
          <a:prstGeom prst="ellipse">
            <a:avLst/>
          </a:prstGeom>
          <a:noFill/>
          <a:ln>
            <a:solidFill>
              <a:srgbClr val="A72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19" tIns="38409" rIns="76819" bIns="38409" rtlCol="0" anchor="ctr"/>
          <a:lstStyle/>
          <a:p>
            <a:pPr algn="ctr"/>
            <a:endParaRPr lang="pt-PT" dirty="0" smtClean="0"/>
          </a:p>
        </p:txBody>
      </p:sp>
      <p:sp>
        <p:nvSpPr>
          <p:cNvPr id="13" name="Oval 12"/>
          <p:cNvSpPr/>
          <p:nvPr/>
        </p:nvSpPr>
        <p:spPr>
          <a:xfrm>
            <a:off x="2464943" y="2205148"/>
            <a:ext cx="1188596" cy="287965"/>
          </a:xfrm>
          <a:prstGeom prst="ellipse">
            <a:avLst/>
          </a:prstGeom>
          <a:noFill/>
          <a:ln>
            <a:solidFill>
              <a:srgbClr val="A72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19" tIns="38409" rIns="76819" bIns="38409" rtlCol="0" anchor="ctr"/>
          <a:lstStyle/>
          <a:p>
            <a:pPr algn="ctr"/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xmlns="" val="152263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3621" y="412128"/>
            <a:ext cx="7082222" cy="637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7"/>
          <p:cNvSpPr txBox="1"/>
          <p:nvPr/>
        </p:nvSpPr>
        <p:spPr>
          <a:xfrm>
            <a:off x="141778" y="45408"/>
            <a:ext cx="5780900" cy="339178"/>
          </a:xfrm>
          <a:prstGeom prst="rect">
            <a:avLst/>
          </a:prstGeom>
          <a:noFill/>
        </p:spPr>
        <p:txBody>
          <a:bodyPr wrap="square" lIns="76819" tIns="38409" rIns="76819" bIns="38409" rtlCol="0">
            <a:spAutoFit/>
          </a:bodyPr>
          <a:lstStyle/>
          <a:p>
            <a:r>
              <a:rPr lang="pt-PT" sz="1700" b="1" cap="all" dirty="0" err="1"/>
              <a:t>InE</a:t>
            </a:r>
            <a:r>
              <a:rPr lang="pt-PT" sz="1700" b="1" cap="all" dirty="0"/>
              <a:t> </a:t>
            </a:r>
            <a:r>
              <a:rPr lang="pt-PT" sz="1700" b="1" dirty="0"/>
              <a:t>(</a:t>
            </a:r>
            <a:r>
              <a:rPr lang="pt-PT" sz="1700" b="1" dirty="0" err="1"/>
              <a:t>www.ine.pt</a:t>
            </a:r>
            <a:r>
              <a:rPr lang="pt-PT" sz="1700" b="1" dirty="0"/>
              <a:t>)</a:t>
            </a:r>
            <a:endParaRPr lang="pt-PT" sz="1300" dirty="0"/>
          </a:p>
        </p:txBody>
      </p:sp>
      <p:cxnSp>
        <p:nvCxnSpPr>
          <p:cNvPr id="3" name="Straight Connector 8"/>
          <p:cNvCxnSpPr/>
          <p:nvPr/>
        </p:nvCxnSpPr>
        <p:spPr>
          <a:xfrm>
            <a:off x="141837" y="405364"/>
            <a:ext cx="145857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438428" y="2277139"/>
            <a:ext cx="864434" cy="215974"/>
          </a:xfrm>
          <a:prstGeom prst="ellipse">
            <a:avLst/>
          </a:prstGeom>
          <a:noFill/>
          <a:ln>
            <a:solidFill>
              <a:srgbClr val="A72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19" tIns="38409" rIns="76819" bIns="38409" rtlCol="0" anchor="ctr"/>
          <a:lstStyle/>
          <a:p>
            <a:pPr algn="ctr"/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xmlns="" val="316641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8803" y="518993"/>
            <a:ext cx="7325205" cy="581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7"/>
          <p:cNvSpPr txBox="1"/>
          <p:nvPr/>
        </p:nvSpPr>
        <p:spPr>
          <a:xfrm>
            <a:off x="141778" y="45408"/>
            <a:ext cx="5780900" cy="339178"/>
          </a:xfrm>
          <a:prstGeom prst="rect">
            <a:avLst/>
          </a:prstGeom>
          <a:noFill/>
        </p:spPr>
        <p:txBody>
          <a:bodyPr wrap="square" lIns="76819" tIns="38409" rIns="76819" bIns="38409" rtlCol="0">
            <a:spAutoFit/>
          </a:bodyPr>
          <a:lstStyle/>
          <a:p>
            <a:r>
              <a:rPr lang="pt-PT" sz="1700" b="1" cap="all" dirty="0"/>
              <a:t>Banco de </a:t>
            </a:r>
            <a:r>
              <a:rPr lang="pt-PT" sz="1700" b="1" cap="all" dirty="0" err="1"/>
              <a:t>portugal</a:t>
            </a:r>
            <a:r>
              <a:rPr lang="pt-PT" sz="1700" b="1" cap="all" dirty="0"/>
              <a:t> </a:t>
            </a:r>
            <a:r>
              <a:rPr lang="pt-PT" sz="1700" b="1" dirty="0"/>
              <a:t>(</a:t>
            </a:r>
            <a:r>
              <a:rPr lang="pt-PT" sz="1700" b="1" dirty="0" err="1"/>
              <a:t>www.bportugal.pt</a:t>
            </a:r>
            <a:r>
              <a:rPr lang="pt-PT" sz="1700" b="1" dirty="0"/>
              <a:t>)</a:t>
            </a:r>
            <a:endParaRPr lang="pt-PT" sz="1300" dirty="0"/>
          </a:p>
        </p:txBody>
      </p:sp>
      <p:cxnSp>
        <p:nvCxnSpPr>
          <p:cNvPr id="3" name="Straight Connector 8"/>
          <p:cNvCxnSpPr/>
          <p:nvPr/>
        </p:nvCxnSpPr>
        <p:spPr>
          <a:xfrm>
            <a:off x="141838" y="405364"/>
            <a:ext cx="348436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004217" y="1485234"/>
            <a:ext cx="540271" cy="287965"/>
          </a:xfrm>
          <a:prstGeom prst="ellipse">
            <a:avLst/>
          </a:prstGeom>
          <a:noFill/>
          <a:ln>
            <a:solidFill>
              <a:srgbClr val="A72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19" tIns="38409" rIns="76819" bIns="38409" rtlCol="0" anchor="ctr"/>
          <a:lstStyle/>
          <a:p>
            <a:pPr algn="ctr"/>
            <a:endParaRPr lang="pt-PT" dirty="0" smtClean="0"/>
          </a:p>
        </p:txBody>
      </p:sp>
      <p:sp>
        <p:nvSpPr>
          <p:cNvPr id="8" name="Oval 7"/>
          <p:cNvSpPr/>
          <p:nvPr/>
        </p:nvSpPr>
        <p:spPr>
          <a:xfrm>
            <a:off x="5598515" y="1458388"/>
            <a:ext cx="864434" cy="287965"/>
          </a:xfrm>
          <a:prstGeom prst="ellipse">
            <a:avLst/>
          </a:prstGeom>
          <a:noFill/>
          <a:ln>
            <a:solidFill>
              <a:srgbClr val="A72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19" tIns="38409" rIns="76819" bIns="38409" rtlCol="0" anchor="ctr"/>
          <a:lstStyle/>
          <a:p>
            <a:pPr algn="ctr"/>
            <a:endParaRPr lang="pt-PT" dirty="0" smtClean="0"/>
          </a:p>
        </p:txBody>
      </p:sp>
      <p:sp>
        <p:nvSpPr>
          <p:cNvPr id="9" name="Left Arrow 8"/>
          <p:cNvSpPr/>
          <p:nvPr/>
        </p:nvSpPr>
        <p:spPr>
          <a:xfrm rot="5400000">
            <a:off x="4851386" y="2160103"/>
            <a:ext cx="791905" cy="162081"/>
          </a:xfrm>
          <a:prstGeom prst="leftArrow">
            <a:avLst/>
          </a:prstGeom>
          <a:solidFill>
            <a:srgbClr val="A7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19" tIns="38409" rIns="76819" bIns="38409" rtlCol="0" anchor="ctr"/>
          <a:lstStyle/>
          <a:p>
            <a:pPr algn="ctr"/>
            <a:endParaRPr lang="pt-PT" dirty="0" smtClean="0"/>
          </a:p>
        </p:txBody>
      </p:sp>
      <p:sp>
        <p:nvSpPr>
          <p:cNvPr id="10" name="Left Arrow 9"/>
          <p:cNvSpPr/>
          <p:nvPr/>
        </p:nvSpPr>
        <p:spPr>
          <a:xfrm rot="5400000">
            <a:off x="5607766" y="2141803"/>
            <a:ext cx="791905" cy="162081"/>
          </a:xfrm>
          <a:prstGeom prst="leftArrow">
            <a:avLst/>
          </a:prstGeom>
          <a:solidFill>
            <a:srgbClr val="A7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19" tIns="38409" rIns="76819" bIns="38409" rtlCol="0" anchor="ctr"/>
          <a:lstStyle/>
          <a:p>
            <a:pPr algn="ctr"/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xmlns="" val="416082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0423" y="423765"/>
            <a:ext cx="6581965" cy="600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7"/>
          <p:cNvSpPr txBox="1"/>
          <p:nvPr/>
        </p:nvSpPr>
        <p:spPr>
          <a:xfrm>
            <a:off x="141778" y="45408"/>
            <a:ext cx="5780900" cy="339178"/>
          </a:xfrm>
          <a:prstGeom prst="rect">
            <a:avLst/>
          </a:prstGeom>
          <a:noFill/>
        </p:spPr>
        <p:txBody>
          <a:bodyPr wrap="square" lIns="76819" tIns="38409" rIns="76819" bIns="38409" rtlCol="0">
            <a:spAutoFit/>
          </a:bodyPr>
          <a:lstStyle/>
          <a:p>
            <a:r>
              <a:rPr lang="pt-PT" sz="1700" b="1" cap="all" dirty="0"/>
              <a:t>Banco de </a:t>
            </a:r>
            <a:r>
              <a:rPr lang="pt-PT" sz="1700" b="1" cap="all" dirty="0" err="1"/>
              <a:t>portugal</a:t>
            </a:r>
            <a:r>
              <a:rPr lang="pt-PT" sz="1700" b="1" cap="all" dirty="0"/>
              <a:t> </a:t>
            </a:r>
            <a:r>
              <a:rPr lang="pt-PT" sz="1700" b="1" dirty="0"/>
              <a:t>(</a:t>
            </a:r>
            <a:r>
              <a:rPr lang="pt-PT" sz="1700" b="1" dirty="0" err="1"/>
              <a:t>www.bportugal.pt</a:t>
            </a:r>
            <a:r>
              <a:rPr lang="pt-PT" sz="1700" b="1" dirty="0"/>
              <a:t>)</a:t>
            </a:r>
            <a:endParaRPr lang="pt-PT" sz="1300" dirty="0"/>
          </a:p>
        </p:txBody>
      </p:sp>
      <p:cxnSp>
        <p:nvCxnSpPr>
          <p:cNvPr id="3" name="Straight Connector 8"/>
          <p:cNvCxnSpPr/>
          <p:nvPr/>
        </p:nvCxnSpPr>
        <p:spPr>
          <a:xfrm>
            <a:off x="141838" y="405364"/>
            <a:ext cx="348436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5922677" y="1413243"/>
            <a:ext cx="864434" cy="215974"/>
          </a:xfrm>
          <a:prstGeom prst="ellipse">
            <a:avLst/>
          </a:prstGeom>
          <a:noFill/>
          <a:ln>
            <a:solidFill>
              <a:srgbClr val="A72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19" tIns="38409" rIns="76819" bIns="38409" rtlCol="0" anchor="ctr"/>
          <a:lstStyle/>
          <a:p>
            <a:pPr algn="ctr"/>
            <a:endParaRPr lang="pt-PT" dirty="0" smtClean="0"/>
          </a:p>
        </p:txBody>
      </p:sp>
      <p:sp>
        <p:nvSpPr>
          <p:cNvPr id="7" name="Oval 6"/>
          <p:cNvSpPr/>
          <p:nvPr/>
        </p:nvSpPr>
        <p:spPr>
          <a:xfrm>
            <a:off x="1384401" y="2709087"/>
            <a:ext cx="864434" cy="215974"/>
          </a:xfrm>
          <a:prstGeom prst="ellipse">
            <a:avLst/>
          </a:prstGeom>
          <a:noFill/>
          <a:ln>
            <a:solidFill>
              <a:srgbClr val="A72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19" tIns="38409" rIns="76819" bIns="38409" rtlCol="0" anchor="ctr"/>
          <a:lstStyle/>
          <a:p>
            <a:pPr algn="ctr"/>
            <a:endParaRPr lang="pt-PT" dirty="0" smtClean="0"/>
          </a:p>
        </p:txBody>
      </p:sp>
      <p:sp>
        <p:nvSpPr>
          <p:cNvPr id="8" name="Oval 7"/>
          <p:cNvSpPr/>
          <p:nvPr/>
        </p:nvSpPr>
        <p:spPr>
          <a:xfrm>
            <a:off x="1438428" y="5206210"/>
            <a:ext cx="864434" cy="215974"/>
          </a:xfrm>
          <a:prstGeom prst="ellipse">
            <a:avLst/>
          </a:prstGeom>
          <a:noFill/>
          <a:ln>
            <a:solidFill>
              <a:srgbClr val="A72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19" tIns="38409" rIns="76819" bIns="38409" rtlCol="0" anchor="ctr"/>
          <a:lstStyle/>
          <a:p>
            <a:pPr algn="ctr"/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xmlns="" val="356691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573" y="461857"/>
            <a:ext cx="7103662" cy="593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7"/>
          <p:cNvSpPr txBox="1"/>
          <p:nvPr/>
        </p:nvSpPr>
        <p:spPr>
          <a:xfrm>
            <a:off x="141778" y="45408"/>
            <a:ext cx="5780900" cy="339178"/>
          </a:xfrm>
          <a:prstGeom prst="rect">
            <a:avLst/>
          </a:prstGeom>
          <a:noFill/>
        </p:spPr>
        <p:txBody>
          <a:bodyPr wrap="square" lIns="76819" tIns="38409" rIns="76819" bIns="38409" rtlCol="0">
            <a:spAutoFit/>
          </a:bodyPr>
          <a:lstStyle/>
          <a:p>
            <a:r>
              <a:rPr lang="pt-PT" sz="1700" b="1" cap="all" dirty="0"/>
              <a:t>Banco de </a:t>
            </a:r>
            <a:r>
              <a:rPr lang="pt-PT" sz="1700" b="1" cap="all" dirty="0" err="1"/>
              <a:t>portugal</a:t>
            </a:r>
            <a:r>
              <a:rPr lang="pt-PT" sz="1700" b="1" cap="all" dirty="0"/>
              <a:t> </a:t>
            </a:r>
            <a:r>
              <a:rPr lang="pt-PT" sz="1700" b="1" dirty="0"/>
              <a:t>(</a:t>
            </a:r>
            <a:r>
              <a:rPr lang="pt-PT" sz="1700" b="1" dirty="0" err="1"/>
              <a:t>www.bportugal.pt</a:t>
            </a:r>
            <a:r>
              <a:rPr lang="pt-PT" sz="1700" b="1" dirty="0"/>
              <a:t>)</a:t>
            </a:r>
            <a:endParaRPr lang="pt-PT" sz="1300" dirty="0"/>
          </a:p>
        </p:txBody>
      </p:sp>
      <p:cxnSp>
        <p:nvCxnSpPr>
          <p:cNvPr id="3" name="Straight Connector 8"/>
          <p:cNvCxnSpPr/>
          <p:nvPr/>
        </p:nvCxnSpPr>
        <p:spPr>
          <a:xfrm>
            <a:off x="141838" y="405364"/>
            <a:ext cx="348436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896162" y="1485234"/>
            <a:ext cx="864434" cy="215974"/>
          </a:xfrm>
          <a:prstGeom prst="ellipse">
            <a:avLst/>
          </a:prstGeom>
          <a:noFill/>
          <a:ln>
            <a:solidFill>
              <a:srgbClr val="A72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19" tIns="38409" rIns="76819" bIns="38409" rtlCol="0" anchor="ctr"/>
          <a:lstStyle/>
          <a:p>
            <a:pPr algn="ctr"/>
            <a:endParaRPr lang="pt-PT" dirty="0" smtClean="0"/>
          </a:p>
        </p:txBody>
      </p:sp>
      <p:sp>
        <p:nvSpPr>
          <p:cNvPr id="7" name="Oval 6"/>
          <p:cNvSpPr/>
          <p:nvPr/>
        </p:nvSpPr>
        <p:spPr>
          <a:xfrm>
            <a:off x="1222320" y="2637095"/>
            <a:ext cx="972488" cy="215974"/>
          </a:xfrm>
          <a:prstGeom prst="ellipse">
            <a:avLst/>
          </a:prstGeom>
          <a:noFill/>
          <a:ln>
            <a:solidFill>
              <a:srgbClr val="A72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19" tIns="38409" rIns="76819" bIns="38409" rtlCol="0" anchor="ctr"/>
          <a:lstStyle/>
          <a:p>
            <a:pPr algn="ctr"/>
            <a:endParaRPr lang="pt-PT" dirty="0" smtClean="0"/>
          </a:p>
        </p:txBody>
      </p:sp>
      <p:sp>
        <p:nvSpPr>
          <p:cNvPr id="8" name="Oval 7"/>
          <p:cNvSpPr/>
          <p:nvPr/>
        </p:nvSpPr>
        <p:spPr>
          <a:xfrm>
            <a:off x="1276347" y="2853069"/>
            <a:ext cx="864434" cy="215974"/>
          </a:xfrm>
          <a:prstGeom prst="ellipse">
            <a:avLst/>
          </a:prstGeom>
          <a:noFill/>
          <a:ln>
            <a:solidFill>
              <a:srgbClr val="A72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19" tIns="38409" rIns="76819" bIns="38409" rtlCol="0" anchor="ctr"/>
          <a:lstStyle/>
          <a:p>
            <a:pPr algn="ctr"/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xmlns="" val="74631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573" y="461857"/>
            <a:ext cx="7103662" cy="5932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7"/>
          <p:cNvSpPr txBox="1"/>
          <p:nvPr/>
        </p:nvSpPr>
        <p:spPr>
          <a:xfrm>
            <a:off x="141778" y="45408"/>
            <a:ext cx="5780900" cy="339178"/>
          </a:xfrm>
          <a:prstGeom prst="rect">
            <a:avLst/>
          </a:prstGeom>
          <a:noFill/>
        </p:spPr>
        <p:txBody>
          <a:bodyPr wrap="square" lIns="76819" tIns="38409" rIns="76819" bIns="38409" rtlCol="0">
            <a:spAutoFit/>
          </a:bodyPr>
          <a:lstStyle/>
          <a:p>
            <a:r>
              <a:rPr lang="pt-PT" sz="1700" b="1" cap="all" dirty="0"/>
              <a:t>Banco de </a:t>
            </a:r>
            <a:r>
              <a:rPr lang="pt-PT" sz="1700" b="1" cap="all" dirty="0" err="1"/>
              <a:t>portugal</a:t>
            </a:r>
            <a:r>
              <a:rPr lang="pt-PT" sz="1700" b="1" cap="all" dirty="0"/>
              <a:t> </a:t>
            </a:r>
            <a:r>
              <a:rPr lang="pt-PT" sz="1700" b="1" dirty="0"/>
              <a:t>(</a:t>
            </a:r>
            <a:r>
              <a:rPr lang="pt-PT" sz="1700" b="1" dirty="0" err="1"/>
              <a:t>www.bportugal.pt</a:t>
            </a:r>
            <a:r>
              <a:rPr lang="pt-PT" sz="1700" b="1" dirty="0"/>
              <a:t>)</a:t>
            </a:r>
            <a:endParaRPr lang="pt-PT" sz="1300" dirty="0"/>
          </a:p>
        </p:txBody>
      </p:sp>
      <p:cxnSp>
        <p:nvCxnSpPr>
          <p:cNvPr id="3" name="Straight Connector 8"/>
          <p:cNvCxnSpPr/>
          <p:nvPr/>
        </p:nvCxnSpPr>
        <p:spPr>
          <a:xfrm>
            <a:off x="141838" y="405364"/>
            <a:ext cx="348436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896162" y="1485234"/>
            <a:ext cx="864434" cy="215974"/>
          </a:xfrm>
          <a:prstGeom prst="ellipse">
            <a:avLst/>
          </a:prstGeom>
          <a:noFill/>
          <a:ln>
            <a:solidFill>
              <a:srgbClr val="A72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19" tIns="38409" rIns="76819" bIns="38409" rtlCol="0" anchor="ctr"/>
          <a:lstStyle/>
          <a:p>
            <a:pPr algn="ctr"/>
            <a:endParaRPr lang="pt-PT" dirty="0" smtClean="0"/>
          </a:p>
        </p:txBody>
      </p:sp>
      <p:sp>
        <p:nvSpPr>
          <p:cNvPr id="7" name="Oval 6"/>
          <p:cNvSpPr/>
          <p:nvPr/>
        </p:nvSpPr>
        <p:spPr>
          <a:xfrm>
            <a:off x="1222320" y="2637095"/>
            <a:ext cx="972488" cy="215974"/>
          </a:xfrm>
          <a:prstGeom prst="ellipse">
            <a:avLst/>
          </a:prstGeom>
          <a:noFill/>
          <a:ln>
            <a:solidFill>
              <a:srgbClr val="A72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19" tIns="38409" rIns="76819" bIns="38409" rtlCol="0" anchor="ctr"/>
          <a:lstStyle/>
          <a:p>
            <a:pPr algn="ctr"/>
            <a:endParaRPr lang="pt-PT" dirty="0" smtClean="0"/>
          </a:p>
        </p:txBody>
      </p:sp>
      <p:sp>
        <p:nvSpPr>
          <p:cNvPr id="8" name="Oval 7"/>
          <p:cNvSpPr/>
          <p:nvPr/>
        </p:nvSpPr>
        <p:spPr>
          <a:xfrm>
            <a:off x="1276347" y="2853069"/>
            <a:ext cx="864434" cy="215974"/>
          </a:xfrm>
          <a:prstGeom prst="ellipse">
            <a:avLst/>
          </a:prstGeom>
          <a:noFill/>
          <a:ln>
            <a:solidFill>
              <a:srgbClr val="A72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19" tIns="38409" rIns="76819" bIns="38409" rtlCol="0" anchor="ctr"/>
          <a:lstStyle/>
          <a:p>
            <a:pPr algn="ctr"/>
            <a:endParaRPr lang="pt-PT" dirty="0" smtClean="0"/>
          </a:p>
        </p:txBody>
      </p:sp>
    </p:spTree>
    <p:extLst>
      <p:ext uri="{BB962C8B-B14F-4D97-AF65-F5344CB8AC3E}">
        <p14:creationId xmlns="" xmlns:p14="http://schemas.microsoft.com/office/powerpoint/2010/main" val="74631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b="3538"/>
          <a:stretch>
            <a:fillRect/>
          </a:stretch>
        </p:blipFill>
        <p:spPr bwMode="auto">
          <a:xfrm>
            <a:off x="898082" y="477356"/>
            <a:ext cx="7346644" cy="619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7"/>
          <p:cNvSpPr txBox="1"/>
          <p:nvPr/>
        </p:nvSpPr>
        <p:spPr>
          <a:xfrm>
            <a:off x="141778" y="45408"/>
            <a:ext cx="5780900" cy="339178"/>
          </a:xfrm>
          <a:prstGeom prst="rect">
            <a:avLst/>
          </a:prstGeom>
          <a:noFill/>
        </p:spPr>
        <p:txBody>
          <a:bodyPr wrap="square" lIns="76819" tIns="38409" rIns="76819" bIns="38409" rtlCol="0">
            <a:spAutoFit/>
          </a:bodyPr>
          <a:lstStyle/>
          <a:p>
            <a:r>
              <a:rPr lang="pt-PT" sz="1700" b="1" cap="all" dirty="0"/>
              <a:t>Eurostat </a:t>
            </a:r>
            <a:r>
              <a:rPr lang="pt-PT" sz="1700" b="1" dirty="0"/>
              <a:t>(</a:t>
            </a:r>
            <a:r>
              <a:rPr lang="pt-PT" sz="1700" b="1" dirty="0" err="1"/>
              <a:t>epp.eurostat.ec.europa.eu</a:t>
            </a:r>
            <a:r>
              <a:rPr lang="pt-PT" sz="1700" b="1" dirty="0"/>
              <a:t>)</a:t>
            </a:r>
            <a:endParaRPr lang="pt-PT" sz="1300" dirty="0"/>
          </a:p>
        </p:txBody>
      </p:sp>
      <p:cxnSp>
        <p:nvCxnSpPr>
          <p:cNvPr id="3" name="Straight Connector 8"/>
          <p:cNvCxnSpPr/>
          <p:nvPr/>
        </p:nvCxnSpPr>
        <p:spPr>
          <a:xfrm>
            <a:off x="141838" y="405364"/>
            <a:ext cx="348436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330374" y="2027305"/>
            <a:ext cx="1080542" cy="238547"/>
          </a:xfrm>
          <a:prstGeom prst="ellipse">
            <a:avLst/>
          </a:prstGeom>
          <a:noFill/>
          <a:ln>
            <a:solidFill>
              <a:srgbClr val="A72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19" tIns="38409" rIns="76819" bIns="38409" rtlCol="0" anchor="ctr"/>
          <a:lstStyle/>
          <a:p>
            <a:pPr algn="ctr"/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xmlns="" val="428649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t="11454" b="6456"/>
          <a:stretch>
            <a:fillRect/>
          </a:stretch>
        </p:blipFill>
        <p:spPr bwMode="auto">
          <a:xfrm>
            <a:off x="952184" y="477356"/>
            <a:ext cx="7132248" cy="6191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7"/>
          <p:cNvSpPr txBox="1"/>
          <p:nvPr/>
        </p:nvSpPr>
        <p:spPr>
          <a:xfrm>
            <a:off x="141778" y="45408"/>
            <a:ext cx="5780900" cy="339178"/>
          </a:xfrm>
          <a:prstGeom prst="rect">
            <a:avLst/>
          </a:prstGeom>
          <a:noFill/>
        </p:spPr>
        <p:txBody>
          <a:bodyPr wrap="square" lIns="76819" tIns="38409" rIns="76819" bIns="38409" rtlCol="0">
            <a:spAutoFit/>
          </a:bodyPr>
          <a:lstStyle/>
          <a:p>
            <a:r>
              <a:rPr lang="pt-PT" sz="1700" b="1" cap="all" dirty="0"/>
              <a:t>Eurostat </a:t>
            </a:r>
            <a:r>
              <a:rPr lang="pt-PT" sz="1700" b="1" dirty="0"/>
              <a:t>(</a:t>
            </a:r>
            <a:r>
              <a:rPr lang="pt-PT" sz="1700" b="1" dirty="0" err="1"/>
              <a:t>epp.eurostat.ec.europa.eu</a:t>
            </a:r>
            <a:r>
              <a:rPr lang="pt-PT" sz="1700" b="1" dirty="0"/>
              <a:t>)</a:t>
            </a:r>
            <a:endParaRPr lang="pt-PT" sz="1300" dirty="0"/>
          </a:p>
        </p:txBody>
      </p:sp>
      <p:cxnSp>
        <p:nvCxnSpPr>
          <p:cNvPr id="3" name="Straight Connector 8"/>
          <p:cNvCxnSpPr/>
          <p:nvPr/>
        </p:nvCxnSpPr>
        <p:spPr>
          <a:xfrm>
            <a:off x="141838" y="405364"/>
            <a:ext cx="348436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454371" y="3750824"/>
            <a:ext cx="864434" cy="215974"/>
          </a:xfrm>
          <a:prstGeom prst="ellipse">
            <a:avLst/>
          </a:prstGeom>
          <a:noFill/>
          <a:ln>
            <a:solidFill>
              <a:srgbClr val="A72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19" tIns="38409" rIns="76819" bIns="38409" rtlCol="0" anchor="ctr"/>
          <a:lstStyle/>
          <a:p>
            <a:pPr algn="ctr"/>
            <a:endParaRPr lang="pt-PT" dirty="0" smtClean="0"/>
          </a:p>
        </p:txBody>
      </p:sp>
      <p:sp>
        <p:nvSpPr>
          <p:cNvPr id="9" name="Left Arrow 8"/>
          <p:cNvSpPr/>
          <p:nvPr/>
        </p:nvSpPr>
        <p:spPr>
          <a:xfrm>
            <a:off x="6679057" y="6463922"/>
            <a:ext cx="594298" cy="215974"/>
          </a:xfrm>
          <a:prstGeom prst="leftArrow">
            <a:avLst/>
          </a:prstGeom>
          <a:solidFill>
            <a:srgbClr val="A723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6819" tIns="38409" rIns="76819" bIns="38409" rtlCol="0" anchor="ctr"/>
          <a:lstStyle/>
          <a:p>
            <a:pPr algn="ctr"/>
            <a:endParaRPr lang="pt-PT" dirty="0" smtClean="0"/>
          </a:p>
        </p:txBody>
      </p:sp>
    </p:spTree>
    <p:extLst>
      <p:ext uri="{BB962C8B-B14F-4D97-AF65-F5344CB8AC3E}">
        <p14:creationId xmlns:p14="http://schemas.microsoft.com/office/powerpoint/2010/main" xmlns="" val="108287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56</Words>
  <Application>Microsoft Office PowerPoint</Application>
  <PresentationFormat>Apresentação no Ecrã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12</vt:i4>
      </vt:variant>
    </vt:vector>
  </HeadingPairs>
  <TitlesOfParts>
    <vt:vector size="13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  <vt:lpstr>Diapositivo 8</vt:lpstr>
      <vt:lpstr>Diapositivo 9</vt:lpstr>
      <vt:lpstr>Diapositivo 10</vt:lpstr>
      <vt:lpstr>Diapositivo 11</vt:lpstr>
      <vt:lpstr>Diapositivo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Paula</dc:creator>
  <cp:lastModifiedBy>Paula</cp:lastModifiedBy>
  <cp:revision>1</cp:revision>
  <dcterms:created xsi:type="dcterms:W3CDTF">2016-02-16T07:18:03Z</dcterms:created>
  <dcterms:modified xsi:type="dcterms:W3CDTF">2016-02-16T07:33:00Z</dcterms:modified>
</cp:coreProperties>
</file>